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75" r:id="rId2"/>
    <p:sldId id="258" r:id="rId3"/>
    <p:sldId id="257" r:id="rId4"/>
    <p:sldId id="261" r:id="rId5"/>
    <p:sldId id="262" r:id="rId6"/>
    <p:sldId id="279" r:id="rId7"/>
    <p:sldId id="284" r:id="rId8"/>
    <p:sldId id="280" r:id="rId9"/>
    <p:sldId id="260" r:id="rId10"/>
    <p:sldId id="268" r:id="rId11"/>
    <p:sldId id="282" r:id="rId12"/>
    <p:sldId id="281" r:id="rId13"/>
    <p:sldId id="283" r:id="rId14"/>
    <p:sldId id="264" r:id="rId15"/>
    <p:sldId id="269" r:id="rId16"/>
    <p:sldId id="263" r:id="rId17"/>
    <p:sldId id="270" r:id="rId18"/>
    <p:sldId id="273" r:id="rId19"/>
    <p:sldId id="271" r:id="rId20"/>
    <p:sldId id="274" r:id="rId21"/>
    <p:sldId id="265" r:id="rId22"/>
    <p:sldId id="267" r:id="rId23"/>
    <p:sldId id="272" r:id="rId24"/>
    <p:sldId id="277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343722-2A81-4ED3-B56C-BB3043D2BC33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1D4B10-25B6-4354-A0E7-ED7A45CCB8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6730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D4B10-25B6-4354-A0E7-ED7A45CCB8A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9366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08B8-A266-43C1-8FB3-A19FD1B73A4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6743-EF34-403A-B0E1-82E8543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6555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08B8-A266-43C1-8FB3-A19FD1B73A4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6743-EF34-403A-B0E1-82E8543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2945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08B8-A266-43C1-8FB3-A19FD1B73A4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6743-EF34-403A-B0E1-82E8543423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78364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08B8-A266-43C1-8FB3-A19FD1B73A4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6743-EF34-403A-B0E1-82E8543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4665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08B8-A266-43C1-8FB3-A19FD1B73A4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6743-EF34-403A-B0E1-82E8543423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778267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08B8-A266-43C1-8FB3-A19FD1B73A4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6743-EF34-403A-B0E1-82E8543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45839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08B8-A266-43C1-8FB3-A19FD1B73A4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6743-EF34-403A-B0E1-82E8543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4767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08B8-A266-43C1-8FB3-A19FD1B73A4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6743-EF34-403A-B0E1-82E8543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3499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08B8-A266-43C1-8FB3-A19FD1B73A4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6743-EF34-403A-B0E1-82E8543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642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08B8-A266-43C1-8FB3-A19FD1B73A4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6743-EF34-403A-B0E1-82E8543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2871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08B8-A266-43C1-8FB3-A19FD1B73A4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6743-EF34-403A-B0E1-82E8543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555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08B8-A266-43C1-8FB3-A19FD1B73A4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6743-EF34-403A-B0E1-82E8543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8292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08B8-A266-43C1-8FB3-A19FD1B73A4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6743-EF34-403A-B0E1-82E8543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7413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08B8-A266-43C1-8FB3-A19FD1B73A4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6743-EF34-403A-B0E1-82E8543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616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08B8-A266-43C1-8FB3-A19FD1B73A4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6743-EF34-403A-B0E1-82E8543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0515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08B8-A266-43C1-8FB3-A19FD1B73A4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26743-EF34-403A-B0E1-82E8543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827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908B8-A266-43C1-8FB3-A19FD1B73A4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7526743-EF34-403A-B0E1-82E8543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5445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1\Desktop\&#1060;&#1072;&#1079;&#1091;%20&#1040;&#1083;&#1080;&#1077;&#1074;&#1072;\&#1060;&#1072;&#1079;&#1091;%20&#1040;&#1083;&#1080;&#1077;&#1074;&#1072;-%20&#1087;&#1086;&#1089;&#1083;&#1077;&#1076;&#1085;&#1103;&#1103;%20&#1080;&#1079;%20&#1074;&#1077;&#1083;&#1080;&#1082;&#1080;&#1093;.mp4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1\Desktop\&#1060;&#1072;&#1079;&#1091;%20&#1040;&#1083;&#1080;&#1077;&#1074;&#1072;\&#1053;&#1072;&#1088;&#1086;&#1076;&#1085;&#1086;&#1081;%20&#1087;&#1086;&#1101;&#1090;&#1077;&#1089;&#1089;&#1077;%20&#1044;&#1072;&#1075;&#1077;&#1089;&#1090;&#1072;&#1085;&#1072;%20&#1060;&#1072;&#1079;&#1091;%20&#1040;&#1083;&#1080;&#1077;&#1074;&#1086;&#1081;%2080%20(online-video-cutter.com).mp4" TargetMode="External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Relationship Id="rId9" Type="http://schemas.openxmlformats.org/officeDocument/2006/relationships/image" Target="../media/image5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1\Desktop\&#1060;&#1072;&#1079;&#1091;%20&#1040;&#1083;&#1080;&#1077;&#1074;&#1072;\&#1070;&#1073;&#1080;&#1083;&#1077;&#1081;%20&#1060;&#1072;&#1079;&#1091;%20&#1040;&#1083;&#1080;&#1077;&#1074;&#1086;&#1081;%20(online-video-cutter.com).mp4" TargetMode="External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1\Desktop\&#1060;&#1072;&#1079;&#1091;%20&#1040;&#1083;&#1080;&#1077;&#1074;&#1072;\Ansambl_Lezginka_-_Nezhnost_(iPlayer.fm).mp3" TargetMode="External"/><Relationship Id="rId6" Type="http://schemas.microsoft.com/office/2007/relationships/media" Target="file:///C:\Users\1\Desktop\&#1060;&#1072;&#1079;&#1091;%20&#1040;&#1083;&#1080;&#1077;&#1074;&#1072;\Ansambl_Lezginka_-_Nezhnost_(iPlayer.fm).mp3" TargetMode="Externa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Фазу Алиева\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035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26327" y="1163782"/>
            <a:ext cx="72772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Открытый урок по теме: «Жемчужина </a:t>
            </a:r>
            <a:r>
              <a:rPr lang="ru-RU" sz="2800" b="1" dirty="0">
                <a:solidFill>
                  <a:srgbClr val="C00000"/>
                </a:solidFill>
              </a:rPr>
              <a:t>народной поэзии </a:t>
            </a:r>
            <a:r>
              <a:rPr lang="ru-RU" sz="2800" b="1" dirty="0" smtClean="0">
                <a:solidFill>
                  <a:srgbClr val="C00000"/>
                </a:solidFill>
              </a:rPr>
              <a:t>– Фазу </a:t>
            </a:r>
            <a:r>
              <a:rPr lang="ru-RU" sz="2800" b="1" dirty="0">
                <a:solidFill>
                  <a:srgbClr val="C00000"/>
                </a:solidFill>
              </a:rPr>
              <a:t>Алиева</a:t>
            </a:r>
            <a:r>
              <a:rPr lang="ru-RU" sz="2800" dirty="0" smtClean="0">
                <a:solidFill>
                  <a:srgbClr val="C00000"/>
                </a:solidFill>
              </a:rPr>
              <a:t>»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41126" y="4156364"/>
            <a:ext cx="54216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/>
              <a:t>Подготовила:Курбвнова</a:t>
            </a:r>
            <a:r>
              <a:rPr lang="ru-RU" sz="2400" dirty="0" smtClean="0"/>
              <a:t> </a:t>
            </a:r>
            <a:r>
              <a:rPr lang="ru-RU" sz="2400" dirty="0" err="1" smtClean="0"/>
              <a:t>Хамис</a:t>
            </a:r>
            <a:r>
              <a:rPr lang="ru-RU" sz="2400" dirty="0" smtClean="0"/>
              <a:t> </a:t>
            </a:r>
            <a:r>
              <a:rPr lang="ru-RU" sz="2400" dirty="0" err="1" smtClean="0"/>
              <a:t>Сапаровна</a:t>
            </a:r>
            <a:r>
              <a:rPr lang="ru-RU" sz="2400" dirty="0" smtClean="0"/>
              <a:t> </a:t>
            </a:r>
            <a:endParaRPr lang="ru-RU" sz="2400" dirty="0" smtClean="0"/>
          </a:p>
          <a:p>
            <a:endParaRPr lang="ru-RU" sz="2400" dirty="0"/>
          </a:p>
        </p:txBody>
      </p:sp>
      <p:pic>
        <p:nvPicPr>
          <p:cNvPr id="4" name="Picture 2" descr="http://static.kavtoday.ru/608x360/images/intro/f016b5c890252600b8f598d53d3c620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034146"/>
            <a:ext cx="6458066" cy="382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8663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60073" y="429491"/>
            <a:ext cx="5555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</a:rPr>
              <a:t>Составь </a:t>
            </a:r>
            <a:r>
              <a:rPr lang="ru-RU" sz="4000" b="1" i="1" dirty="0" err="1" smtClean="0">
                <a:solidFill>
                  <a:srgbClr val="C00000"/>
                </a:solidFill>
              </a:rPr>
              <a:t>синквейн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" y="1953491"/>
            <a:ext cx="12192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800" dirty="0"/>
              <a:t>первая строка – основное слово (имя существительное) </a:t>
            </a:r>
          </a:p>
          <a:p>
            <a:pPr fontAlgn="base"/>
            <a:r>
              <a:rPr lang="ru-RU" sz="2800" dirty="0"/>
              <a:t>вторая строка – 2 определения к нему,</a:t>
            </a:r>
          </a:p>
          <a:p>
            <a:pPr fontAlgn="base"/>
            <a:r>
              <a:rPr lang="ru-RU" sz="2800" dirty="0"/>
              <a:t>третья строка – 3 глагола к нему,</a:t>
            </a:r>
          </a:p>
          <a:p>
            <a:pPr fontAlgn="base"/>
            <a:r>
              <a:rPr lang="ru-RU" sz="2800" dirty="0"/>
              <a:t>четвертая строка – фраза из 4 слов, выражающая отношение к этому слову,</a:t>
            </a:r>
          </a:p>
          <a:p>
            <a:pPr fontAlgn="base"/>
            <a:r>
              <a:rPr lang="ru-RU" sz="2800" dirty="0"/>
              <a:t>пятая строка – синоним к основному слову</a:t>
            </a:r>
          </a:p>
        </p:txBody>
      </p:sp>
    </p:spTree>
    <p:extLst>
      <p:ext uri="{BB962C8B-B14F-4D97-AF65-F5344CB8AC3E}">
        <p14:creationId xmlns:p14="http://schemas.microsoft.com/office/powerpoint/2010/main" xmlns="" val="192540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1891" y="651164"/>
            <a:ext cx="8562109" cy="3416320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base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Родина</a:t>
            </a:r>
            <a:endParaRPr lang="ru-RU" sz="3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fontAlgn="base"/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Бескрайняя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, великая</a:t>
            </a:r>
          </a:p>
          <a:p>
            <a:pPr fontAlgn="base"/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Защищать, восхвалять, любить.</a:t>
            </a:r>
          </a:p>
          <a:p>
            <a:pPr fontAlgn="base"/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Родина там, где чувствуешь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себя свободно.</a:t>
            </a:r>
          </a:p>
          <a:p>
            <a:pPr fontAlgn="base"/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Отчизна</a:t>
            </a:r>
            <a:endParaRPr lang="ru-RU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463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910" y="169333"/>
            <a:ext cx="10826046" cy="903111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НАРОДНАЯ ПОЭТЕССА ДАГЕСТАНА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user\Desktop\full_faz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93067" y="835378"/>
            <a:ext cx="3883378" cy="50461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49867" y="5475111"/>
            <a:ext cx="995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ФАЗУ ГАМЗАТОВНА АЛИЕВА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33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0" y="665018"/>
            <a:ext cx="75568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</a:rPr>
              <a:t>Образуй однокоренные слова от слова «Родина»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pic>
        <p:nvPicPr>
          <p:cNvPr id="4098" name="Picture 2" descr="https://fs01.infourok.ru/images/doc/77/92824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67501" y="1425934"/>
            <a:ext cx="7242753" cy="543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4330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125" y="191070"/>
            <a:ext cx="9123877" cy="87345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национальная поэтесса Дагестана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546" y="968991"/>
            <a:ext cx="9826388" cy="5072371"/>
          </a:xfrm>
        </p:spPr>
        <p:txBody>
          <a:bodyPr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r>
              <a:rPr lang="ru-RU" sz="6600" dirty="0" smtClean="0"/>
              <a:t>Фильм</a:t>
            </a:r>
            <a:endParaRPr lang="ru-RU" sz="6600" dirty="0"/>
          </a:p>
        </p:txBody>
      </p:sp>
      <p:pic>
        <p:nvPicPr>
          <p:cNvPr id="10" name="Фазу Алиева- последняя из великих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08759" y="843147"/>
            <a:ext cx="10220696" cy="574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7440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2817" y="609600"/>
            <a:ext cx="5308979" cy="1320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ФАЗУ!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0606" y="863600"/>
            <a:ext cx="4757758" cy="4499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5126181" y="1351128"/>
            <a:ext cx="5929745" cy="4647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этим именем сказочным, звонким</a:t>
            </a:r>
          </a:p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шла и иду по земному пути.</a:t>
            </a:r>
          </a:p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Иду, нет, лечу, как дерзкая птица,</a:t>
            </a:r>
          </a:p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Глупеть не желающая взаперти.</a:t>
            </a:r>
          </a:p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Лечу через горы – в край вечного лета,</a:t>
            </a:r>
          </a:p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всех наших грез цветет волшебство</a:t>
            </a:r>
          </a:p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будто желанье мое угадали –</a:t>
            </a:r>
          </a:p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восторге от имени я своего!</a:t>
            </a:r>
          </a:p>
        </p:txBody>
      </p:sp>
    </p:spTree>
    <p:extLst>
      <p:ext uri="{BB962C8B-B14F-4D97-AF65-F5344CB8AC3E}">
        <p14:creationId xmlns:p14="http://schemas.microsoft.com/office/powerpoint/2010/main" xmlns="" val="342796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1069949" flipV="1">
            <a:off x="6882063" y="-352926"/>
            <a:ext cx="2887579" cy="307207"/>
          </a:xfrm>
        </p:spPr>
        <p:txBody>
          <a:bodyPr>
            <a:normAutofit fontScale="90000"/>
          </a:bodyPr>
          <a:lstStyle/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980" y="0"/>
            <a:ext cx="4992817" cy="35528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80926" y="-545433"/>
            <a:ext cx="5586484" cy="35528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3636" y="2743200"/>
            <a:ext cx="4421874" cy="39851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9433" y="3821373"/>
            <a:ext cx="3480179" cy="26749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25927" y="3821373"/>
            <a:ext cx="2911107" cy="26749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62046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011467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1" b="13773"/>
          <a:stretch/>
        </p:blipFill>
        <p:spPr>
          <a:xfrm>
            <a:off x="89287" y="267073"/>
            <a:ext cx="3671248" cy="28582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31945" y="280721"/>
            <a:ext cx="3589361" cy="28582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9063" y="3911548"/>
            <a:ext cx="3632579" cy="285410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820"/>
          <a:stretch/>
        </p:blipFill>
        <p:spPr>
          <a:xfrm>
            <a:off x="4179582" y="0"/>
            <a:ext cx="3751427" cy="371219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2322" y="3926832"/>
            <a:ext cx="3248736" cy="286430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11738" y="3911547"/>
            <a:ext cx="3325192" cy="2854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54119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10189029" cy="6858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0832" y="1199408"/>
            <a:ext cx="64983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мужество – главные темы ее творчества, без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которых, по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ее словам, нет поэта,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включает в себя все прекрасное,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возвышенное, любовь – это честь. Любовь к родителям, к своему очагу, к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той земле, где ты родился, рос. Чтобы хранить и защищать эту любовь,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нужно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мужество».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61504" y="121920"/>
            <a:ext cx="4608545" cy="6608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81297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4855" y="0"/>
            <a:ext cx="1019251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677334" y="0"/>
            <a:ext cx="8596668" cy="6096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4235116" cy="2413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58798" y="-277940"/>
            <a:ext cx="3302297" cy="24084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434413"/>
            <a:ext cx="3520372" cy="29290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0" name="Picture 2" descr="C:\Users\user\Desktop\slide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83022" y="3307644"/>
            <a:ext cx="3669419" cy="3223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kul2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5527" y="1794758"/>
            <a:ext cx="4000500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i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06489" y="1799622"/>
            <a:ext cx="3086100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5657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60310"/>
            <a:ext cx="8660642" cy="4716653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dirty="0" smtClean="0"/>
              <a:t>.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Информировать обучающихся о жизни и деятельности Народной поэтессы  Республики Дагестан Фазу Алиевой.</a:t>
            </a:r>
          </a:p>
          <a:p>
            <a:pPr marL="0" indent="0" algn="just">
              <a:buNone/>
            </a:pPr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Развивать у школьников интереса к изучению дагестанской литературы и культуры.</a:t>
            </a: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Воспитывать чувства патриотизма, уважения к истории родного края и культуре своего народа.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00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51427" y="4148919"/>
            <a:ext cx="1983475" cy="2442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808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" y="0"/>
            <a:ext cx="1021277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06390" y="182418"/>
            <a:ext cx="5106387" cy="4662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0629" y="2231518"/>
            <a:ext cx="4754090" cy="40765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98764" y="534390"/>
            <a:ext cx="423949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 Фазу Алиевой несколько основополагающих источников.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84719" y="4168239"/>
            <a:ext cx="54745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них – это родная земля, горы.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462" y="4952009"/>
            <a:ext cx="544681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– это вся мировая литература.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943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9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56007" y="996287"/>
            <a:ext cx="4022716" cy="5390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491" y="150127"/>
            <a:ext cx="10536070" cy="1009934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и мужество – главные темы творчества Ф. Алиевой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Народной поэтессе Дагестана Фазу Алиевой 80 (online-video-cutter.com)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653143" y="1050967"/>
            <a:ext cx="10652166" cy="560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55127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2141"/>
          <a:stretch/>
        </p:blipFill>
        <p:spPr>
          <a:xfrm>
            <a:off x="2690270" y="188654"/>
            <a:ext cx="2540000" cy="322328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8638"/>
          <a:stretch/>
        </p:blipFill>
        <p:spPr>
          <a:xfrm>
            <a:off x="83547" y="188654"/>
            <a:ext cx="2374710" cy="322328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69127" y="158325"/>
            <a:ext cx="2628711" cy="325361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6932" y="3751423"/>
            <a:ext cx="2333933" cy="30003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45114" y="158324"/>
            <a:ext cx="2253366" cy="325361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895" y="3751424"/>
            <a:ext cx="2288362" cy="300037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89540" y="3751422"/>
            <a:ext cx="2238233" cy="30003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45114" y="3675222"/>
            <a:ext cx="2436868" cy="30765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367818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457899" cy="6858000"/>
          </a:xfrm>
        </p:spPr>
      </p:pic>
      <p:pic>
        <p:nvPicPr>
          <p:cNvPr id="6" name="Юбилей Фазу Алиевой (online-video-cutter.com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75013" y="344384"/>
            <a:ext cx="11127179" cy="617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77854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sz="7300" b="1" dirty="0" smtClean="0">
                <a:solidFill>
                  <a:schemeClr val="accent5">
                    <a:lumMod val="75000"/>
                  </a:schemeClr>
                </a:solidFill>
              </a:rPr>
              <a:t>Рефлексия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</a:b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2244435"/>
            <a:ext cx="8454792" cy="3796927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Сегодня я узнал…</a:t>
            </a:r>
          </a:p>
          <a:p>
            <a:r>
              <a:rPr lang="ru-RU" sz="4000" b="1" dirty="0" smtClean="0"/>
              <a:t>Меня удивило…</a:t>
            </a:r>
          </a:p>
          <a:p>
            <a:r>
              <a:rPr lang="ru-RU" sz="4000" b="1" dirty="0" smtClean="0"/>
              <a:t>Я понял, что…                              </a:t>
            </a:r>
          </a:p>
          <a:p>
            <a:r>
              <a:rPr lang="ru-RU" sz="4000" b="1" dirty="0" smtClean="0"/>
              <a:t>Мне захотелось….                        </a:t>
            </a:r>
          </a:p>
          <a:p>
            <a:r>
              <a:rPr lang="ru-RU" sz="4000" b="1" dirty="0" smtClean="0"/>
              <a:t>Было интересно…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mo-tsumada.ru/images/foto/lichnostirayona/sabiga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0993" y="1558635"/>
            <a:ext cx="28575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i2.guns.ru/forums/icons/forum_pictures/011831/118316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38920" y="1546166"/>
            <a:ext cx="3067315" cy="4298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minkultrd.ru/upload/iblock/dbc/dbca250dbe32cf165126026861d748d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9072" y="1794029"/>
            <a:ext cx="5166157" cy="3435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48" name="TextBox 2047"/>
          <p:cNvSpPr txBox="1"/>
          <p:nvPr/>
        </p:nvSpPr>
        <p:spPr>
          <a:xfrm>
            <a:off x="1884218" y="775855"/>
            <a:ext cx="55563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Выбери портрет Фазу Алиевой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496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9731" y="1487606"/>
            <a:ext cx="5486400" cy="5145204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Фазу Алиева родилась 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декабря 1932 года в селе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Гиничутль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Хунзахского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района.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Отец трагически погиб, когда Фазу не было и пяти лет. Четверых детей в семье поднимала одна мать. Простая женщина из аула умудрилась всем детям дать высшее образование.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181" y="163772"/>
            <a:ext cx="5991367" cy="6469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95914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1903242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57349" y="12828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91319" y="60050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63773" y="1"/>
            <a:ext cx="11242163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Фазу Алиевой,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Махач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Магомедов рассказывал: «Она родилась в горном ауле.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знала сначала русский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язык. На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родном языке читала дагестанских классиков. В военные годы, будучи маленькой девочкой, она услышала рассказ учителя о подвигах наших советских солдат на войне, и у нее родилось патриотическое чувство, в 10 или 11 лет она написала первое стихотворение. Его опубликовали в стенгазете. С тех пор она отличалась от своих сверстников тем, что она любила мечтать, читать стихи, писать. </a:t>
            </a:r>
            <a:endParaRPr lang="ru-RU" dirty="0"/>
          </a:p>
        </p:txBody>
      </p:sp>
      <p:pic>
        <p:nvPicPr>
          <p:cNvPr id="10242" name="Picture 2" descr="http://i.ytimg.com/vi/ZNpCvASUImM/mq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95663" y="304800"/>
            <a:ext cx="7267074" cy="32084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1831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1903242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57349" y="12828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91319" y="60050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662544" y="0"/>
            <a:ext cx="4475019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000" dirty="0"/>
              <a:t>Отчизна!</a:t>
            </a:r>
            <a:br>
              <a:rPr lang="ru-RU" sz="2000" dirty="0"/>
            </a:br>
            <a:r>
              <a:rPr lang="ru-RU" sz="2000" dirty="0"/>
              <a:t>Наша гордость и отрада!</a:t>
            </a:r>
            <a:br>
              <a:rPr lang="ru-RU" sz="2000" dirty="0"/>
            </a:br>
            <a:r>
              <a:rPr lang="ru-RU" sz="2000" dirty="0"/>
              <a:t>Я - птица твоего большого сада,</a:t>
            </a:r>
            <a:br>
              <a:rPr lang="ru-RU" sz="2000" dirty="0"/>
            </a:br>
            <a:r>
              <a:rPr lang="ru-RU" sz="2000" dirty="0"/>
              <a:t>И голосу доверься моему.</a:t>
            </a:r>
            <a:br>
              <a:rPr lang="ru-RU" sz="2000" dirty="0"/>
            </a:br>
            <a:r>
              <a:rPr lang="ru-RU" sz="2000" dirty="0"/>
              <a:t>Тебе служить - вот высшая награда,</a:t>
            </a:r>
            <a:br>
              <a:rPr lang="ru-RU" sz="2000" dirty="0"/>
            </a:br>
            <a:r>
              <a:rPr lang="ru-RU" sz="2000" dirty="0"/>
              <a:t>И если от меня</a:t>
            </a:r>
            <a:br>
              <a:rPr lang="ru-RU" sz="2000" dirty="0"/>
            </a:br>
            <a:r>
              <a:rPr lang="ru-RU" sz="2000" dirty="0"/>
              <a:t>хоть что-то надо,</a:t>
            </a:r>
            <a:br>
              <a:rPr lang="ru-RU" sz="2000" dirty="0"/>
            </a:br>
            <a:r>
              <a:rPr lang="ru-RU" sz="2000" dirty="0"/>
              <a:t>По первому же знаку</a:t>
            </a:r>
            <a:br>
              <a:rPr lang="ru-RU" sz="2000" dirty="0"/>
            </a:br>
            <a:r>
              <a:rPr lang="ru-RU" sz="2000" dirty="0"/>
              <a:t>Я пойму!</a:t>
            </a:r>
            <a:br>
              <a:rPr lang="ru-RU" sz="2000" dirty="0"/>
            </a:br>
            <a:r>
              <a:rPr lang="ru-RU" sz="2000" dirty="0"/>
              <a:t>Ведь все,</a:t>
            </a:r>
            <a:br>
              <a:rPr lang="ru-RU" sz="2000" dirty="0"/>
            </a:br>
            <a:r>
              <a:rPr lang="ru-RU" sz="2000" dirty="0"/>
              <a:t>что с детства ты дарила мне,</a:t>
            </a:r>
            <a:br>
              <a:rPr lang="ru-RU" sz="2000" dirty="0"/>
            </a:br>
            <a:r>
              <a:rPr lang="ru-RU" sz="2000" dirty="0"/>
              <a:t>В крутой дороге я не растеряла,</a:t>
            </a:r>
            <a:br>
              <a:rPr lang="ru-RU" sz="2000" dirty="0"/>
            </a:br>
            <a:r>
              <a:rPr lang="ru-RU" sz="2000" dirty="0"/>
              <a:t>А собирала</a:t>
            </a:r>
            <a:br>
              <a:rPr lang="ru-RU" sz="2000" dirty="0"/>
            </a:br>
            <a:r>
              <a:rPr lang="ru-RU" sz="2000" dirty="0"/>
              <a:t>с самого начала</a:t>
            </a:r>
            <a:br>
              <a:rPr lang="ru-RU" sz="2000" dirty="0"/>
            </a:br>
            <a:r>
              <a:rPr lang="ru-RU" sz="2000" dirty="0"/>
              <a:t>И берегла в душе,</a:t>
            </a:r>
            <a:br>
              <a:rPr lang="ru-RU" sz="2000" dirty="0"/>
            </a:br>
            <a:r>
              <a:rPr lang="ru-RU" sz="2000" dirty="0"/>
              <a:t>На самом дне,</a:t>
            </a:r>
            <a:br>
              <a:rPr lang="ru-RU" sz="2000" dirty="0"/>
            </a:br>
            <a:r>
              <a:rPr lang="ru-RU" sz="2000" dirty="0"/>
              <a:t>И в песенный мой голос превращала,</a:t>
            </a:r>
            <a:br>
              <a:rPr lang="ru-RU" sz="2000" dirty="0"/>
            </a:br>
            <a:r>
              <a:rPr lang="ru-RU" sz="2000" dirty="0"/>
              <a:t>Его очистив,</a:t>
            </a:r>
            <a:br>
              <a:rPr lang="ru-RU" sz="2000" dirty="0"/>
            </a:br>
            <a:r>
              <a:rPr lang="ru-RU" sz="2000" dirty="0"/>
              <a:t>как металл в огне.</a:t>
            </a:r>
            <a:br>
              <a:rPr lang="ru-RU" sz="2000" dirty="0"/>
            </a:br>
            <a:r>
              <a:rPr lang="ru-RU" sz="2000" b="1" i="1" dirty="0"/>
              <a:t>Фазу Алиева</a:t>
            </a:r>
            <a:r>
              <a:rPr lang="ru-RU" sz="2000" b="1" dirty="0"/>
              <a:t> </a:t>
            </a:r>
            <a:endParaRPr lang="ru-RU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5354" y="457199"/>
            <a:ext cx="4442869" cy="6322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766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1903242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57349" y="12828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91319" y="60050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990108" y="0"/>
            <a:ext cx="5597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85309" y="84953"/>
            <a:ext cx="4918363" cy="6822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2313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1903242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57349" y="12828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91319" y="60050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4336472" y="200057"/>
            <a:ext cx="4092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>Конкурс «Пять шляп»</a:t>
            </a:r>
            <a:endParaRPr lang="ru-RU" sz="36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3074" name="Picture 2" descr="http://damascus.ru/images/ah-karnaval/f966d512852c961c161f099a61578c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969834"/>
            <a:ext cx="2116570" cy="1629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5576" y="4294909"/>
            <a:ext cx="26568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Красная шляпа (чувства) – что вы чувствуете по отношению к герою.</a:t>
            </a:r>
          </a:p>
        </p:txBody>
      </p:sp>
      <p:pic>
        <p:nvPicPr>
          <p:cNvPr id="3076" name="Picture 4" descr="https://im0-tub-ru.yandex.net/i?id=a15e76de978a69f1fd21c1e61c460214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94818" y="1107182"/>
            <a:ext cx="1541654" cy="154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31127" y="4294909"/>
            <a:ext cx="20920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Жёлтая шляпа (оптимизм) – что хорошего можно взять из произведения для себя.</a:t>
            </a:r>
          </a:p>
        </p:txBody>
      </p:sp>
      <p:pic>
        <p:nvPicPr>
          <p:cNvPr id="3078" name="Picture 6" descr="https://www.vkostume.ru/images/original/goluboj_cilindr_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31156" y="1000679"/>
            <a:ext cx="1660132" cy="166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403273" y="4114801"/>
            <a:ext cx="19264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Синяя шляпа (управление, размышление) - дайте совет герою или читателю.</a:t>
            </a:r>
          </a:p>
        </p:txBody>
      </p:sp>
      <p:sp>
        <p:nvSpPr>
          <p:cNvPr id="8" name="AutoShape 8" descr="https://www.dascheap.com/inventory/images/Costumes/Hats,%20Wigs%20&amp;%20Masks/satin-white-adult-top-hat-polyester-cardboard-one-size-fits-most-adult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2" name="Picture 10" descr="https://im0-tub-ru.yandex.net/i?id=99b8972703c95183940972572f7ae039-l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29715" y="1000679"/>
            <a:ext cx="1752950" cy="163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685193" y="4114801"/>
            <a:ext cx="21264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Белая </a:t>
            </a:r>
            <a:r>
              <a:rPr lang="ru-RU" dirty="0" smtClean="0"/>
              <a:t>шляпа</a:t>
            </a:r>
          </a:p>
          <a:p>
            <a:r>
              <a:rPr lang="ru-RU" dirty="0" smtClean="0"/>
              <a:t> </a:t>
            </a:r>
            <a:r>
              <a:rPr lang="ru-RU" dirty="0"/>
              <a:t>( учёный) - чему следует поучиться у героя.</a:t>
            </a:r>
          </a:p>
        </p:txBody>
      </p:sp>
      <p:sp>
        <p:nvSpPr>
          <p:cNvPr id="12" name="AutoShape 12" descr="http://halloweenboom.com/wp-content/uploads/2015/09/green-top-hat-570x750@2x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6" name="Picture 14" descr="https://im0-tub-ru.yandex.net/i?id=834436b7f977dbd97ed33335bce83a1f-l&amp;n=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51439" y="639194"/>
            <a:ext cx="2006270" cy="2639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9811659" y="4114801"/>
            <a:ext cx="20915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Зелёная шляпа (творчество) – продолжите стихотворение  рассказом.</a:t>
            </a:r>
          </a:p>
        </p:txBody>
      </p:sp>
    </p:spTree>
    <p:extLst>
      <p:ext uri="{BB962C8B-B14F-4D97-AF65-F5344CB8AC3E}">
        <p14:creationId xmlns:p14="http://schemas.microsoft.com/office/powerpoint/2010/main" xmlns="" val="287044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853" y="-73164"/>
            <a:ext cx="9953766" cy="6918074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89613" y="3461141"/>
            <a:ext cx="2542486" cy="1866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53702" y="5507555"/>
            <a:ext cx="2118346" cy="13504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6755643" y="1337481"/>
            <a:ext cx="1392070" cy="34163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err="1" smtClean="0"/>
              <a:t>Огпсмрро</a:t>
            </a: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6209730" y="846161"/>
            <a:ext cx="2165171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32415" y="4316659"/>
            <a:ext cx="2542486" cy="1866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Ansambl_Lezginka_-_Nezhnost_(iPlayer.fm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link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734301" y="854034"/>
            <a:ext cx="304800" cy="304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49091" y="846161"/>
            <a:ext cx="5556329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Родина!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Скажи мне, кто впервые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Научил  меня любви такой,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Кто вписал мне в сердце твоё имя,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Чтоб всегда стучало под рукой?</a:t>
            </a:r>
          </a:p>
          <a:p>
            <a:r>
              <a:rPr lang="ru-RU" sz="3200" b="1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                      Фазу Алиева</a:t>
            </a:r>
          </a:p>
          <a:p>
            <a:endParaRPr lang="ru-RU" sz="32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997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38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975</TotalTime>
  <Words>440</Words>
  <Application>Microsoft Office PowerPoint</Application>
  <PresentationFormat>Произвольный</PresentationFormat>
  <Paragraphs>89</Paragraphs>
  <Slides>24</Slides>
  <Notes>1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Грань</vt:lpstr>
      <vt:lpstr>Слайд 1</vt:lpstr>
      <vt:lpstr>Задачи </vt:lpstr>
      <vt:lpstr>Слайд 3</vt:lpstr>
      <vt:lpstr>Фазу Алиева родилась  5 декабря 1932 года в селе Гиничутль Хунзахского района. Отец трагически погиб, когда Фазу не было и пяти лет. Четверых детей в семье поднимала одна мать. Простая женщина из аула умудрилась всем детям дать высшее образование.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НАРОДНАЯ ПОЭТЕССА ДАГЕСТАНА</vt:lpstr>
      <vt:lpstr>Слайд 13</vt:lpstr>
      <vt:lpstr>Первая национальная поэтесса Дагестана</vt:lpstr>
      <vt:lpstr>ФАЗУ!</vt:lpstr>
      <vt:lpstr>Слайд 16</vt:lpstr>
      <vt:lpstr>Слайд 17</vt:lpstr>
      <vt:lpstr>Слайд 18</vt:lpstr>
      <vt:lpstr>Слайд 19</vt:lpstr>
      <vt:lpstr>Слайд 20</vt:lpstr>
      <vt:lpstr>   Любовь и мужество – главные темы творчества Ф. Алиевой </vt:lpstr>
      <vt:lpstr>Слайд 22</vt:lpstr>
      <vt:lpstr>Слайд 23</vt:lpstr>
      <vt:lpstr>Рефлексия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0ткрытый урок по теме: «Горы ….   </dc:title>
  <dc:creator>alisher</dc:creator>
  <cp:lastModifiedBy>1</cp:lastModifiedBy>
  <cp:revision>67</cp:revision>
  <dcterms:created xsi:type="dcterms:W3CDTF">2016-03-14T15:58:21Z</dcterms:created>
  <dcterms:modified xsi:type="dcterms:W3CDTF">2022-03-15T10:13:45Z</dcterms:modified>
</cp:coreProperties>
</file>